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3"/>
  </p:notesMasterIdLst>
  <p:sldIdLst>
    <p:sldId id="256" r:id="rId2"/>
    <p:sldId id="267" r:id="rId3"/>
    <p:sldId id="258" r:id="rId4"/>
    <p:sldId id="266" r:id="rId5"/>
    <p:sldId id="261" r:id="rId6"/>
    <p:sldId id="263" r:id="rId7"/>
    <p:sldId id="268" r:id="rId8"/>
    <p:sldId id="269" r:id="rId9"/>
    <p:sldId id="270" r:id="rId10"/>
    <p:sldId id="272" r:id="rId11"/>
    <p:sldId id="271" r:id="rId12"/>
  </p:sldIdLst>
  <p:sldSz cx="9144000" cy="5143500" type="screen16x9"/>
  <p:notesSz cx="6858000" cy="9144000"/>
  <p:embeddedFontLst>
    <p:embeddedFont>
      <p:font typeface="Berkshire Swash" panose="020B0604020202020204" charset="0"/>
      <p:regular r:id="rId14"/>
    </p:embeddedFont>
    <p:embeddedFont>
      <p:font typeface="Georgia" panose="02040502050405020303" pitchFamily="18" charset="0"/>
      <p:regular r:id="rId15"/>
      <p:bold r:id="rId16"/>
      <p:italic r:id="rId17"/>
      <p:boldItalic r:id="rId18"/>
    </p:embeddedFont>
    <p:embeddedFont>
      <p:font typeface="Livvic" pitchFamily="2" charset="0"/>
      <p:regular r:id="rId19"/>
      <p:bold r:id="rId20"/>
      <p:italic r:id="rId21"/>
    </p:embeddedFont>
    <p:embeddedFont>
      <p:font typeface="Merriweather" panose="00000500000000000000" pitchFamily="2" charset="-52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ue Square" initials="BS" lastIdx="1" clrIdx="0">
    <p:extLst>
      <p:ext uri="{19B8F6BF-5375-455C-9EA6-DF929625EA0E}">
        <p15:presenceInfo xmlns:p15="http://schemas.microsoft.com/office/powerpoint/2012/main" userId="feea266e028a64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BD92E4-66AC-4D25-A78B-C1377CA0F81E}">
  <a:tblStyle styleId="{55BD92E4-66AC-4D25-A78B-C1377CA0F8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5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333823174610135E-2"/>
          <c:y val="0.22108792171312935"/>
          <c:w val="0.88913228638899244"/>
          <c:h val="0.67597835607551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Столбец3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Лист1!$A$2:$A$10</c:f>
              <c:strCache>
                <c:ptCount val="9"/>
                <c:pt idx="0">
                  <c:v>1907 г.</c:v>
                </c:pt>
                <c:pt idx="1">
                  <c:v>1908 г.</c:v>
                </c:pt>
                <c:pt idx="2">
                  <c:v>1909г.</c:v>
                </c:pt>
                <c:pt idx="3">
                  <c:v>1910 г.</c:v>
                </c:pt>
                <c:pt idx="4">
                  <c:v>1911 г.</c:v>
                </c:pt>
                <c:pt idx="5">
                  <c:v>1912 г.</c:v>
                </c:pt>
                <c:pt idx="6">
                  <c:v>1913 г.</c:v>
                </c:pt>
                <c:pt idx="7">
                  <c:v>1914 г.</c:v>
                </c:pt>
                <c:pt idx="8">
                  <c:v>1915 г.</c:v>
                </c:pt>
              </c:strCache>
            </c:strRef>
          </c:cat>
          <c:val>
            <c:numRef>
              <c:f>Лист1!$B$2:$B$10</c:f>
              <c:numCache>
                <c:formatCode>General</c:formatCode>
                <c:ptCount val="9"/>
                <c:pt idx="0">
                  <c:v>48.3</c:v>
                </c:pt>
                <c:pt idx="1">
                  <c:v>508.3</c:v>
                </c:pt>
                <c:pt idx="2">
                  <c:v>579.4</c:v>
                </c:pt>
                <c:pt idx="3">
                  <c:v>350.5</c:v>
                </c:pt>
                <c:pt idx="4">
                  <c:v>312.8</c:v>
                </c:pt>
                <c:pt idx="5">
                  <c:v>231</c:v>
                </c:pt>
                <c:pt idx="6">
                  <c:v>232.3</c:v>
                </c:pt>
                <c:pt idx="7">
                  <c:v>163.30000000000001</c:v>
                </c:pt>
                <c:pt idx="8">
                  <c:v>52.4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B6-4A0C-89E4-07B9353983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6"/>
        <c:overlap val="100"/>
        <c:axId val="1974116000"/>
        <c:axId val="1974111680"/>
      </c:barChart>
      <c:catAx>
        <c:axId val="1974116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74111680"/>
        <c:crosses val="autoZero"/>
        <c:auto val="1"/>
        <c:lblAlgn val="ctr"/>
        <c:lblOffset val="100"/>
        <c:noMultiLvlLbl val="0"/>
      </c:catAx>
      <c:valAx>
        <c:axId val="1974111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74116000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Крестьяне</c:v>
                </c:pt>
              </c:strCache>
            </c:strRef>
          </c:tx>
          <c:dPt>
            <c:idx val="0"/>
            <c:bubble3D val="0"/>
            <c:explosion val="7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E53-4A01-A0D5-CC71A9F26705}"/>
              </c:ext>
            </c:extLst>
          </c:dPt>
          <c:dPt>
            <c:idx val="1"/>
            <c:bubble3D val="0"/>
            <c:explosion val="7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FE53-4A01-A0D5-CC71A9F2670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Общинники</c:v>
                </c:pt>
                <c:pt idx="1">
                  <c:v>Хуторяне</c:v>
                </c:pt>
              </c:strCache>
            </c:strRef>
          </c:cat>
          <c:val>
            <c:numRef>
              <c:f>Лист1!$B$2:$B$3</c:f>
              <c:numCache>
                <c:formatCode>0%</c:formatCode>
                <c:ptCount val="2"/>
                <c:pt idx="0">
                  <c:v>0.73</c:v>
                </c:pt>
                <c:pt idx="1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53-4A01-A0D5-CC71A9F26705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720180940982685"/>
          <c:y val="0.8879490966935577"/>
          <c:w val="0.53503641462158402"/>
          <c:h val="8.541057397323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Хуторяне</c:v>
                </c:pt>
              </c:strCache>
            </c:strRef>
          </c:tx>
          <c:explosion val="14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3B4-43C1-8E1B-E957A1A3927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3B4-43C1-8E1B-E957A1A3927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Возвращенцы</c:v>
                </c:pt>
                <c:pt idx="1">
                  <c:v>Остальные</c:v>
                </c:pt>
              </c:strCache>
            </c:strRef>
          </c:cat>
          <c:val>
            <c:numRef>
              <c:f>Лист1!$B$2:$B$3</c:f>
              <c:numCache>
                <c:formatCode>0%</c:formatCode>
                <c:ptCount val="2"/>
                <c:pt idx="0">
                  <c:v>0.19</c:v>
                </c:pt>
                <c:pt idx="1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3B4-43C1-8E1B-E957A1A3927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049635708951704"/>
          <c:y val="0.86870928452361318"/>
          <c:w val="0.57271628399894114"/>
          <c:h val="7.83449625852150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1723facd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1723facd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>
          <a:extLst>
            <a:ext uri="{FF2B5EF4-FFF2-40B4-BE49-F238E27FC236}">
              <a16:creationId xmlns:a16="http://schemas.microsoft.com/office/drawing/2014/main" id="{19A8C2BD-A193-A5B8-1541-A15F89B81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1723facdc_0_39:notes">
            <a:extLst>
              <a:ext uri="{FF2B5EF4-FFF2-40B4-BE49-F238E27FC236}">
                <a16:creationId xmlns:a16="http://schemas.microsoft.com/office/drawing/2014/main" id="{FC4BA01B-9266-D8BB-BE91-2ACFD0B970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1723facdc_0_39:notes">
            <a:extLst>
              <a:ext uri="{FF2B5EF4-FFF2-40B4-BE49-F238E27FC236}">
                <a16:creationId xmlns:a16="http://schemas.microsoft.com/office/drawing/2014/main" id="{0F4FFA6D-950E-4452-C7B8-74AF83E843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414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>
          <a:extLst>
            <a:ext uri="{FF2B5EF4-FFF2-40B4-BE49-F238E27FC236}">
              <a16:creationId xmlns:a16="http://schemas.microsoft.com/office/drawing/2014/main" id="{5BCFF124-D05D-F857-2EFA-754665640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1723facdc_0_39:notes">
            <a:extLst>
              <a:ext uri="{FF2B5EF4-FFF2-40B4-BE49-F238E27FC236}">
                <a16:creationId xmlns:a16="http://schemas.microsoft.com/office/drawing/2014/main" id="{48B1F734-BFE7-3F13-DD8D-3D5490B710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1723facdc_0_39:notes">
            <a:extLst>
              <a:ext uri="{FF2B5EF4-FFF2-40B4-BE49-F238E27FC236}">
                <a16:creationId xmlns:a16="http://schemas.microsoft.com/office/drawing/2014/main" id="{248CBF50-679C-8839-0504-ED262BF900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662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1723facd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1723facd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>
          <a:extLst>
            <a:ext uri="{FF2B5EF4-FFF2-40B4-BE49-F238E27FC236}">
              <a16:creationId xmlns:a16="http://schemas.microsoft.com/office/drawing/2014/main" id="{B52DB692-954F-6F93-F63D-B293F5780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1723facdc_0_39:notes">
            <a:extLst>
              <a:ext uri="{FF2B5EF4-FFF2-40B4-BE49-F238E27FC236}">
                <a16:creationId xmlns:a16="http://schemas.microsoft.com/office/drawing/2014/main" id="{C5F4043B-A3B5-F191-079D-AE139FB11E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1723facdc_0_39:notes">
            <a:extLst>
              <a:ext uri="{FF2B5EF4-FFF2-40B4-BE49-F238E27FC236}">
                <a16:creationId xmlns:a16="http://schemas.microsoft.com/office/drawing/2014/main" id="{DE3372FA-1F02-BC0F-D439-C4753C92DC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05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4" name="Google Shape;8684;gb179643f6e_0_5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5" name="Google Shape;8685;gb179643f6e_0_5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5" name="Google Shape;8745;gb1a8945be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6" name="Google Shape;8746;gb1a8945be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>
          <a:extLst>
            <a:ext uri="{FF2B5EF4-FFF2-40B4-BE49-F238E27FC236}">
              <a16:creationId xmlns:a16="http://schemas.microsoft.com/office/drawing/2014/main" id="{B423070F-0358-00AC-6192-68C5B0E8C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1723facdc_0_39:notes">
            <a:extLst>
              <a:ext uri="{FF2B5EF4-FFF2-40B4-BE49-F238E27FC236}">
                <a16:creationId xmlns:a16="http://schemas.microsoft.com/office/drawing/2014/main" id="{297EF020-CC7B-5EE7-AB7D-E0205CCF13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1723facdc_0_39:notes">
            <a:extLst>
              <a:ext uri="{FF2B5EF4-FFF2-40B4-BE49-F238E27FC236}">
                <a16:creationId xmlns:a16="http://schemas.microsoft.com/office/drawing/2014/main" id="{55789044-08C0-FF57-3634-46A7B52190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321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>
          <a:extLst>
            <a:ext uri="{FF2B5EF4-FFF2-40B4-BE49-F238E27FC236}">
              <a16:creationId xmlns:a16="http://schemas.microsoft.com/office/drawing/2014/main" id="{667B5513-6F90-810B-1B16-FE90F6D03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1723facdc_0_39:notes">
            <a:extLst>
              <a:ext uri="{FF2B5EF4-FFF2-40B4-BE49-F238E27FC236}">
                <a16:creationId xmlns:a16="http://schemas.microsoft.com/office/drawing/2014/main" id="{A57704BD-E91B-8CE7-FC9B-FCEB548D7E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1723facdc_0_39:notes">
            <a:extLst>
              <a:ext uri="{FF2B5EF4-FFF2-40B4-BE49-F238E27FC236}">
                <a16:creationId xmlns:a16="http://schemas.microsoft.com/office/drawing/2014/main" id="{A9143493-3A55-EBB6-DF67-DDEEC02064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31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>
          <a:extLst>
            <a:ext uri="{FF2B5EF4-FFF2-40B4-BE49-F238E27FC236}">
              <a16:creationId xmlns:a16="http://schemas.microsoft.com/office/drawing/2014/main" id="{41D1B6C3-1FDF-587A-EF4A-285842C81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1723facdc_0_39:notes">
            <a:extLst>
              <a:ext uri="{FF2B5EF4-FFF2-40B4-BE49-F238E27FC236}">
                <a16:creationId xmlns:a16="http://schemas.microsoft.com/office/drawing/2014/main" id="{29BE4F12-8B7E-4BC3-0F99-79F0273AE8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1723facdc_0_39:notes">
            <a:extLst>
              <a:ext uri="{FF2B5EF4-FFF2-40B4-BE49-F238E27FC236}">
                <a16:creationId xmlns:a16="http://schemas.microsoft.com/office/drawing/2014/main" id="{93166730-5044-A881-32C9-A343325C14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371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28250" y="1542475"/>
            <a:ext cx="4687500" cy="15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76100" y="3164550"/>
            <a:ext cx="279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Berkshire Swash"/>
              <a:buNone/>
              <a:defRPr sz="28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subTitle" idx="1"/>
          </p:nvPr>
        </p:nvSpPr>
        <p:spPr>
          <a:xfrm>
            <a:off x="713213" y="1709220"/>
            <a:ext cx="21960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title" idx="2" hasCustomPrompt="1"/>
          </p:nvPr>
        </p:nvSpPr>
        <p:spPr>
          <a:xfrm>
            <a:off x="713213" y="1294513"/>
            <a:ext cx="8241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3"/>
          </p:nvPr>
        </p:nvSpPr>
        <p:spPr>
          <a:xfrm>
            <a:off x="713213" y="2078613"/>
            <a:ext cx="21960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ubTitle" idx="4"/>
          </p:nvPr>
        </p:nvSpPr>
        <p:spPr>
          <a:xfrm>
            <a:off x="3030913" y="1709220"/>
            <a:ext cx="21960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title" idx="5" hasCustomPrompt="1"/>
          </p:nvPr>
        </p:nvSpPr>
        <p:spPr>
          <a:xfrm>
            <a:off x="3030913" y="1294513"/>
            <a:ext cx="8241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6"/>
          </p:nvPr>
        </p:nvSpPr>
        <p:spPr>
          <a:xfrm>
            <a:off x="3030913" y="2078613"/>
            <a:ext cx="21960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7"/>
          </p:nvPr>
        </p:nvSpPr>
        <p:spPr>
          <a:xfrm>
            <a:off x="713213" y="3303710"/>
            <a:ext cx="21960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8" hasCustomPrompt="1"/>
          </p:nvPr>
        </p:nvSpPr>
        <p:spPr>
          <a:xfrm>
            <a:off x="713213" y="2889000"/>
            <a:ext cx="8241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9"/>
          </p:nvPr>
        </p:nvSpPr>
        <p:spPr>
          <a:xfrm>
            <a:off x="713213" y="3673107"/>
            <a:ext cx="21960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3"/>
          </p:nvPr>
        </p:nvSpPr>
        <p:spPr>
          <a:xfrm>
            <a:off x="3030913" y="3303710"/>
            <a:ext cx="21960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14" hasCustomPrompt="1"/>
          </p:nvPr>
        </p:nvSpPr>
        <p:spPr>
          <a:xfrm>
            <a:off x="3030913" y="2889000"/>
            <a:ext cx="8241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subTitle" idx="15"/>
          </p:nvPr>
        </p:nvSpPr>
        <p:spPr>
          <a:xfrm>
            <a:off x="3030913" y="3673107"/>
            <a:ext cx="21960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2340425" y="2699163"/>
            <a:ext cx="45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2340425" y="1643038"/>
            <a:ext cx="4566000" cy="11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subTitle" idx="1"/>
          </p:nvPr>
        </p:nvSpPr>
        <p:spPr>
          <a:xfrm>
            <a:off x="699100" y="2349913"/>
            <a:ext cx="25335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2"/>
          </p:nvPr>
        </p:nvSpPr>
        <p:spPr>
          <a:xfrm>
            <a:off x="699100" y="2739885"/>
            <a:ext cx="25335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3"/>
          </p:nvPr>
        </p:nvSpPr>
        <p:spPr>
          <a:xfrm>
            <a:off x="3305250" y="2349913"/>
            <a:ext cx="25335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ubTitle" idx="4"/>
          </p:nvPr>
        </p:nvSpPr>
        <p:spPr>
          <a:xfrm>
            <a:off x="3305250" y="2739885"/>
            <a:ext cx="25335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5"/>
          </p:nvPr>
        </p:nvSpPr>
        <p:spPr>
          <a:xfrm>
            <a:off x="5911400" y="2349913"/>
            <a:ext cx="25335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6"/>
          </p:nvPr>
        </p:nvSpPr>
        <p:spPr>
          <a:xfrm>
            <a:off x="5911400" y="2739885"/>
            <a:ext cx="25335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ivvic"/>
              <a:buChar char="●"/>
              <a:defRPr sz="18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>
            <a:spLocks noGrp="1"/>
          </p:cNvSpPr>
          <p:nvPr>
            <p:ph type="ctrTitle"/>
          </p:nvPr>
        </p:nvSpPr>
        <p:spPr>
          <a:xfrm>
            <a:off x="0" y="1071562"/>
            <a:ext cx="9144000" cy="7660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2"/>
                </a:solidFill>
              </a:rPr>
              <a:t>Столыпинская аграрная реформа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222" name="Google Shape;222;p31"/>
          <p:cNvGrpSpPr/>
          <p:nvPr/>
        </p:nvGrpSpPr>
        <p:grpSpPr>
          <a:xfrm>
            <a:off x="2886074" y="4807032"/>
            <a:ext cx="3263391" cy="144063"/>
            <a:chOff x="3445893" y="4053330"/>
            <a:chExt cx="2252199" cy="93989"/>
          </a:xfrm>
        </p:grpSpPr>
        <p:sp>
          <p:nvSpPr>
            <p:cNvPr id="223" name="Google Shape;223;p31"/>
            <p:cNvSpPr/>
            <p:nvPr/>
          </p:nvSpPr>
          <p:spPr>
            <a:xfrm>
              <a:off x="3445893" y="4088755"/>
              <a:ext cx="2252199" cy="58564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3445893" y="4053330"/>
              <a:ext cx="2252199" cy="58564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Рисунок 1" descr="Picture background">
            <a:extLst>
              <a:ext uri="{FF2B5EF4-FFF2-40B4-BE49-F238E27FC236}">
                <a16:creationId xmlns:a16="http://schemas.microsoft.com/office/drawing/2014/main" id="{E2B1D203-EE1A-C68A-E49A-2FA2E1760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248" y="1985005"/>
            <a:ext cx="1955042" cy="2728913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7" name="Google Shape;323;p32">
            <a:extLst>
              <a:ext uri="{FF2B5EF4-FFF2-40B4-BE49-F238E27FC236}">
                <a16:creationId xmlns:a16="http://schemas.microsoft.com/office/drawing/2014/main" id="{B5841C6D-2F0D-10CD-AD98-5DDBAF92B2F9}"/>
              </a:ext>
            </a:extLst>
          </p:cNvPr>
          <p:cNvSpPr txBox="1">
            <a:spLocks/>
          </p:cNvSpPr>
          <p:nvPr/>
        </p:nvSpPr>
        <p:spPr>
          <a:xfrm>
            <a:off x="0" y="-109639"/>
            <a:ext cx="9144000" cy="76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erkshire Swash"/>
              <a:buNone/>
              <a:defRPr sz="1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ctr"/>
            <a:r>
              <a:rPr lang="ru-RU" b="0" dirty="0"/>
              <a:t>Нужна ли была</a:t>
            </a:r>
            <a:r>
              <a:rPr lang="en-US" b="0" dirty="0"/>
              <a:t>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>
          <a:extLst>
            <a:ext uri="{FF2B5EF4-FFF2-40B4-BE49-F238E27FC236}">
              <a16:creationId xmlns:a16="http://schemas.microsoft.com/office/drawing/2014/main" id="{E8C77A8C-60CF-4785-4302-3E22A9E90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>
            <a:extLst>
              <a:ext uri="{FF2B5EF4-FFF2-40B4-BE49-F238E27FC236}">
                <a16:creationId xmlns:a16="http://schemas.microsoft.com/office/drawing/2014/main" id="{BC11ABE0-B8CF-2658-7118-5538F36034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40534"/>
            <a:ext cx="9144000" cy="5283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Список использованной литературы</a:t>
            </a:r>
            <a:br>
              <a:rPr lang="ru-RU" dirty="0"/>
            </a:br>
            <a:r>
              <a:rPr lang="ru-RU" sz="1400" dirty="0"/>
              <a:t>(Реально интересная и не нудная литература!)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12" name="Google Shape;323;p32">
            <a:extLst>
              <a:ext uri="{FF2B5EF4-FFF2-40B4-BE49-F238E27FC236}">
                <a16:creationId xmlns:a16="http://schemas.microsoft.com/office/drawing/2014/main" id="{BF8A87A5-D820-7917-70FB-47F211750560}"/>
              </a:ext>
            </a:extLst>
          </p:cNvPr>
          <p:cNvSpPr txBox="1">
            <a:spLocks/>
          </p:cNvSpPr>
          <p:nvPr/>
        </p:nvSpPr>
        <p:spPr>
          <a:xfrm>
            <a:off x="186690" y="2099310"/>
            <a:ext cx="8568690" cy="159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erkshire Swash"/>
              <a:buNone/>
              <a:defRPr sz="1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ru-RU" b="0" dirty="0"/>
              <a:t>Ковальченко И. Д. Столыпинская аграрная реформа (Мифы и реальность), 1991. — № 2. — С. 52–72.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ru-RU" b="0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ru-RU" b="0" dirty="0"/>
              <a:t>Миронов Б. Н. Российская империя: от традиции к модерну : в 2 т. — Санкт-Петербург : Дмитрий Буланин, 2015. — Т. 2. — Гл. 7. — 780 с.</a:t>
            </a:r>
          </a:p>
          <a:p>
            <a:pPr marL="0" indent="0" algn="just"/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762015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A722C3-588D-0D90-FC19-BFAFD897A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416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2B1C2E-222C-4089-91A2-4C24CC85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457" y="875335"/>
            <a:ext cx="2975085" cy="415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44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>
          <a:extLst>
            <a:ext uri="{FF2B5EF4-FFF2-40B4-BE49-F238E27FC236}">
              <a16:creationId xmlns:a16="http://schemas.microsoft.com/office/drawing/2014/main" id="{3A337E8F-2ABF-1A32-2213-0D0DF00D6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>
            <a:extLst>
              <a:ext uri="{FF2B5EF4-FFF2-40B4-BE49-F238E27FC236}">
                <a16:creationId xmlns:a16="http://schemas.microsoft.com/office/drawing/2014/main" id="{C4F1C851-17EA-91BB-E04D-7E4A285D66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Причины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 dirty="0"/>
              <a:t>“</a:t>
            </a:r>
            <a:r>
              <a:rPr lang="ru-RU" dirty="0"/>
              <a:t>Земельный голод</a:t>
            </a:r>
            <a:r>
              <a:rPr lang="en-US" dirty="0"/>
              <a:t>”</a:t>
            </a:r>
            <a:br>
              <a:rPr lang="ru-RU" dirty="0"/>
            </a:br>
            <a:r>
              <a:rPr lang="ru-RU" sz="1400" b="0" dirty="0"/>
              <a:t>Или почему чересполосица - главная антиреклама общины</a:t>
            </a:r>
            <a:br>
              <a:rPr lang="ru-RU" dirty="0"/>
            </a:br>
            <a:endParaRPr dirty="0"/>
          </a:p>
        </p:txBody>
      </p:sp>
      <p:pic>
        <p:nvPicPr>
          <p:cNvPr id="3" name="Рисунок 2" descr="Picture background">
            <a:extLst>
              <a:ext uri="{FF2B5EF4-FFF2-40B4-BE49-F238E27FC236}">
                <a16:creationId xmlns:a16="http://schemas.microsoft.com/office/drawing/2014/main" id="{19FC9C76-E993-8972-11E6-AFBDDFA57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1156811"/>
            <a:ext cx="5676900" cy="3409950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3206169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Причины</a:t>
            </a:r>
            <a:r>
              <a:rPr lang="en-US" dirty="0"/>
              <a:t>: </a:t>
            </a:r>
            <a:r>
              <a:rPr lang="ru-RU" dirty="0"/>
              <a:t>Политический расчёт</a:t>
            </a:r>
            <a:endParaRPr dirty="0"/>
          </a:p>
        </p:txBody>
      </p:sp>
      <p:pic>
        <p:nvPicPr>
          <p:cNvPr id="26" name="Рисунок 25" descr="Picture background">
            <a:extLst>
              <a:ext uri="{FF2B5EF4-FFF2-40B4-BE49-F238E27FC236}">
                <a16:creationId xmlns:a16="http://schemas.microsoft.com/office/drawing/2014/main" id="{E1A39C69-6B42-9E3C-4ADA-1253C5513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13" b="90000" l="9967" r="98051">
                        <a14:foregroundMark x1="50111" y1="64844" x2="54677" y2="61641"/>
                        <a14:foregroundMark x1="59521" y1="65781" x2="61581" y2="54609"/>
                        <a14:foregroundMark x1="61581" y1="54609" x2="60969" y2="64609"/>
                        <a14:foregroundMark x1="60969" y1="64609" x2="61247" y2="66484"/>
                        <a14:foregroundMark x1="79900" y1="61016" x2="78731" y2="54375"/>
                        <a14:foregroundMark x1="36915" y1="66875" x2="45100" y2="69609"/>
                        <a14:foregroundMark x1="47216" y1="18750" x2="70880" y2="8672"/>
                        <a14:foregroundMark x1="70880" y1="8672" x2="79065" y2="13281"/>
                        <a14:foregroundMark x1="69878" y1="7813" x2="64755" y2="8047"/>
                        <a14:foregroundMark x1="88864" y1="68984" x2="97550" y2="64609"/>
                        <a14:foregroundMark x1="97550" y1="64609" x2="91592" y2="74844"/>
                        <a14:foregroundMark x1="91592" y1="74844" x2="98051" y2="78125"/>
                        <a14:foregroundMark x1="77171" y1="79063" x2="37695" y2="78047"/>
                        <a14:foregroundMark x1="37695" y1="78047" x2="32071" y2="71328"/>
                        <a14:foregroundMark x1="32071" y1="71328" x2="40646" y2="66641"/>
                      </a14:backgroundRemoval>
                    </a14:imgEffect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8338" y="1133109"/>
            <a:ext cx="7216973" cy="5143500"/>
          </a:xfrm>
          <a:prstGeom prst="rect">
            <a:avLst/>
          </a:prstGeom>
        </p:spPr>
      </p:pic>
      <p:sp>
        <p:nvSpPr>
          <p:cNvPr id="29" name="Выноска: стрелка вниз 28">
            <a:extLst>
              <a:ext uri="{FF2B5EF4-FFF2-40B4-BE49-F238E27FC236}">
                <a16:creationId xmlns:a16="http://schemas.microsoft.com/office/drawing/2014/main" id="{C1419FE7-212B-6F0C-9057-C87896811014}"/>
              </a:ext>
            </a:extLst>
          </p:cNvPr>
          <p:cNvSpPr/>
          <p:nvPr/>
        </p:nvSpPr>
        <p:spPr>
          <a:xfrm>
            <a:off x="6751055" y="1471613"/>
            <a:ext cx="2235782" cy="857249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50000"/>
                  </a:schemeClr>
                </a:solidFill>
              </a:rPr>
              <a:t>Больно буйные крестьяне стали…</a:t>
            </a:r>
          </a:p>
        </p:txBody>
      </p:sp>
      <p:sp>
        <p:nvSpPr>
          <p:cNvPr id="30" name="Google Shape;323;p32">
            <a:extLst>
              <a:ext uri="{FF2B5EF4-FFF2-40B4-BE49-F238E27FC236}">
                <a16:creationId xmlns:a16="http://schemas.microsoft.com/office/drawing/2014/main" id="{06775494-54F8-3046-A1BA-1054A43EE99E}"/>
              </a:ext>
            </a:extLst>
          </p:cNvPr>
          <p:cNvSpPr txBox="1">
            <a:spLocks/>
          </p:cNvSpPr>
          <p:nvPr/>
        </p:nvSpPr>
        <p:spPr>
          <a:xfrm>
            <a:off x="713225" y="1745933"/>
            <a:ext cx="4742695" cy="238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erkshire Swash"/>
              <a:buNone/>
              <a:defRPr sz="1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/>
            <a:r>
              <a:rPr lang="ru-RU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Политический вызов</a:t>
            </a:r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0" indent="0"/>
            <a:endParaRPr 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Община – готовая ячейка для бунта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Необходимость создать класс собственников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Ставка на </a:t>
            </a:r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сильных</a:t>
            </a:r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ru-RU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трезвых</a:t>
            </a:r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>
          <a:extLst>
            <a:ext uri="{FF2B5EF4-FFF2-40B4-BE49-F238E27FC236}">
              <a16:creationId xmlns:a16="http://schemas.microsoft.com/office/drawing/2014/main" id="{9FF7D528-3612-C4B4-26B2-ED5C9D2E2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 descr="Picture background">
            <a:extLst>
              <a:ext uri="{FF2B5EF4-FFF2-40B4-BE49-F238E27FC236}">
                <a16:creationId xmlns:a16="http://schemas.microsoft.com/office/drawing/2014/main" id="{4CE00175-782D-8D31-AA25-3A2F88C16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24" b="98741" l="7099" r="97068">
                        <a14:foregroundMark x1="39198" y1="52141" x2="41512" y2="53149"/>
                        <a14:foregroundMark x1="42901" y1="53652" x2="47994" y2="52645"/>
                        <a14:foregroundMark x1="66821" y1="49370" x2="67438" y2="50882"/>
                        <a14:foregroundMark x1="24074" y1="30479" x2="7099" y2="31486"/>
                        <a14:foregroundMark x1="7099" y1="31486" x2="13426" y2="27456"/>
                        <a14:foregroundMark x1="11420" y1="56171" x2="21451" y2="73048"/>
                        <a14:foregroundMark x1="73920" y1="79849" x2="90123" y2="95466"/>
                        <a14:foregroundMark x1="90123" y1="95466" x2="97068" y2="95214"/>
                        <a14:foregroundMark x1="60648" y1="91436" x2="72685" y2="95214"/>
                        <a14:foregroundMark x1="55401" y1="92443" x2="76543" y2="98489"/>
                        <a14:foregroundMark x1="76543" y1="98489" x2="61728" y2="98741"/>
                        <a14:backgroundMark x1="85340" y1="27456" x2="92130" y2="24433"/>
                        <a14:backgroundMark x1="34259" y1="70025" x2="39969" y2="92191"/>
                        <a14:backgroundMark x1="18673" y1="92695" x2="46451" y2="95718"/>
                        <a14:backgroundMark x1="37346" y1="95466" x2="56481" y2="987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7978" y="2910107"/>
            <a:ext cx="2731545" cy="1749760"/>
          </a:xfrm>
          <a:prstGeom prst="rect">
            <a:avLst/>
          </a:prstGeom>
        </p:spPr>
      </p:pic>
      <p:pic>
        <p:nvPicPr>
          <p:cNvPr id="38" name="Рисунок 37" descr="Picture background">
            <a:extLst>
              <a:ext uri="{FF2B5EF4-FFF2-40B4-BE49-F238E27FC236}">
                <a16:creationId xmlns:a16="http://schemas.microsoft.com/office/drawing/2014/main" id="{E9A5262C-9A2F-3D57-8EEE-B4B2A66DFF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7131" y1="46975" x2="63221" y2="40374"/>
                        <a14:foregroundMark x1="76690" y1="34908" x2="79487" y2="33773"/>
                        <a14:foregroundMark x1="63221" y1="40374" x2="72306" y2="36687"/>
                        <a14:foregroundMark x1="79487" y1="33773" x2="73558" y2="43234"/>
                        <a14:foregroundMark x1="73558" y1="43234" x2="72035" y2="44224"/>
                        <a14:foregroundMark x1="82212" y1="32783" x2="89984" y2="41694"/>
                        <a14:foregroundMark x1="81330" y1="47415" x2="81811" y2="57426"/>
                        <a14:foregroundMark x1="81811" y1="57426" x2="82612" y2="57096"/>
                        <a14:foregroundMark x1="75401" y1="55446" x2="67949" y2="57206"/>
                        <a14:foregroundMark x1="39022" y1="58196" x2="49679" y2="57866"/>
                        <a14:foregroundMark x1="23638" y1="57096" x2="31731" y2="57976"/>
                        <a14:backgroundMark x1="59936" y1="27723" x2="63782" y2="35644"/>
                        <a14:backgroundMark x1="64744" y1="35644" x2="76843" y2="32893"/>
                        <a14:backgroundMark x1="76042" y1="33663" x2="60737" y2="37294"/>
                        <a14:backgroundMark x1="9776" y1="49285" x2="44071" y2="42574"/>
                        <a14:backgroundMark x1="44071" y1="42574" x2="44551" y2="425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4108" y="1610063"/>
            <a:ext cx="4395051" cy="3347094"/>
          </a:xfrm>
          <a:prstGeom prst="rect">
            <a:avLst/>
          </a:prstGeom>
        </p:spPr>
      </p:pic>
      <p:pic>
        <p:nvPicPr>
          <p:cNvPr id="33" name="Рисунок 32" descr="Picture background">
            <a:extLst>
              <a:ext uri="{FF2B5EF4-FFF2-40B4-BE49-F238E27FC236}">
                <a16:creationId xmlns:a16="http://schemas.microsoft.com/office/drawing/2014/main" id="{177F5F33-89C3-18BB-42DC-43A1556F19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2571750"/>
            <a:ext cx="4736448" cy="2068723"/>
          </a:xfrm>
          <a:prstGeom prst="rect">
            <a:avLst/>
          </a:prstGeom>
        </p:spPr>
      </p:pic>
      <p:sp>
        <p:nvSpPr>
          <p:cNvPr id="470" name="Google Shape;470;p33">
            <a:extLst>
              <a:ext uri="{FF2B5EF4-FFF2-40B4-BE49-F238E27FC236}">
                <a16:creationId xmlns:a16="http://schemas.microsoft.com/office/drawing/2014/main" id="{23518CFD-480F-F6F2-FCCA-BBC0AB98D5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6020" y="247214"/>
            <a:ext cx="7717500" cy="5283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Техническое решение или суть реформы</a:t>
            </a:r>
            <a:endParaRPr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DA512BF-70F5-714F-DA06-49E914BE51A1}"/>
              </a:ext>
            </a:extLst>
          </p:cNvPr>
          <p:cNvSpPr/>
          <p:nvPr/>
        </p:nvSpPr>
        <p:spPr>
          <a:xfrm>
            <a:off x="441487" y="3930567"/>
            <a:ext cx="1549302" cy="7293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50000"/>
                  </a:schemeClr>
                </a:solidFill>
              </a:rPr>
              <a:t>Юридический старт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C009E75-C8F2-7039-F307-65A44160E226}"/>
              </a:ext>
            </a:extLst>
          </p:cNvPr>
          <p:cNvSpPr/>
          <p:nvPr/>
        </p:nvSpPr>
        <p:spPr>
          <a:xfrm>
            <a:off x="2719139" y="3930566"/>
            <a:ext cx="1549302" cy="7293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50000"/>
                  </a:schemeClr>
                </a:solidFill>
              </a:rPr>
              <a:t>Выход из общины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2B07B28-6C63-165C-E5E6-AC254F8AFC7C}"/>
              </a:ext>
            </a:extLst>
          </p:cNvPr>
          <p:cNvSpPr/>
          <p:nvPr/>
        </p:nvSpPr>
        <p:spPr>
          <a:xfrm>
            <a:off x="4828653" y="3718322"/>
            <a:ext cx="1549302" cy="1119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50000"/>
                  </a:schemeClr>
                </a:solidFill>
              </a:rPr>
              <a:t>Хутор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ru-RU" dirty="0">
                <a:solidFill>
                  <a:schemeClr val="tx1">
                    <a:lumMod val="50000"/>
                  </a:schemeClr>
                </a:solidFill>
              </a:rPr>
              <a:t>Отруб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226EBB0-6A80-BF5C-94E2-BD4DA7CB1DEC}"/>
              </a:ext>
            </a:extLst>
          </p:cNvPr>
          <p:cNvSpPr/>
          <p:nvPr/>
        </p:nvSpPr>
        <p:spPr>
          <a:xfrm>
            <a:off x="7054218" y="3930565"/>
            <a:ext cx="1549302" cy="7293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50000"/>
                  </a:schemeClr>
                </a:solidFill>
              </a:rPr>
              <a:t>Сибирь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B5649173-003C-1C64-F889-F8144716F4F1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1990789" y="4295217"/>
            <a:ext cx="7283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6035B38D-824C-523A-00C3-6633F1CD8A0B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4268441" y="4277862"/>
            <a:ext cx="560212" cy="1735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35959DB-7B3E-381B-1159-93AEA95429A9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6377955" y="4277862"/>
            <a:ext cx="676263" cy="173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0" name="Google Shape;323;p32">
            <a:extLst>
              <a:ext uri="{FF2B5EF4-FFF2-40B4-BE49-F238E27FC236}">
                <a16:creationId xmlns:a16="http://schemas.microsoft.com/office/drawing/2014/main" id="{AFBA20F7-379A-11A1-760D-6A8F6696D193}"/>
              </a:ext>
            </a:extLst>
          </p:cNvPr>
          <p:cNvSpPr txBox="1">
            <a:spLocks/>
          </p:cNvSpPr>
          <p:nvPr/>
        </p:nvSpPr>
        <p:spPr>
          <a:xfrm>
            <a:off x="561020" y="808681"/>
            <a:ext cx="4742695" cy="238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erkshire Swash"/>
              <a:buNone/>
              <a:defRPr sz="1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342900">
              <a:buAutoNum type="arabicParenR"/>
            </a:pPr>
            <a:r>
              <a:rPr lang="ru-RU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Право на выход</a:t>
            </a:r>
          </a:p>
          <a:p>
            <a:pPr marL="342900">
              <a:buAutoNum type="arabicParenR"/>
            </a:pPr>
            <a:endParaRPr lang="ru-RU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>
              <a:buAutoNum type="arabicParenR"/>
            </a:pPr>
            <a:r>
              <a:rPr lang="ru-RU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Помощь банка</a:t>
            </a:r>
          </a:p>
          <a:p>
            <a:pPr marL="342900">
              <a:buAutoNum type="arabicParenR"/>
            </a:pPr>
            <a:endParaRPr lang="ru-RU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>
              <a:buAutoNum type="arabicParenR"/>
            </a:pPr>
            <a:r>
              <a:rPr lang="ru-RU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Сибирский </a:t>
            </a:r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клапан</a:t>
            </a:r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5011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95" name="Google Shape;8695;p36"/>
          <p:cNvGrpSpPr/>
          <p:nvPr/>
        </p:nvGrpSpPr>
        <p:grpSpPr>
          <a:xfrm rot="21424826">
            <a:off x="1210693" y="3132836"/>
            <a:ext cx="6927467" cy="223915"/>
            <a:chOff x="3445893" y="4053330"/>
            <a:chExt cx="2252199" cy="93989"/>
          </a:xfrm>
        </p:grpSpPr>
        <p:sp>
          <p:nvSpPr>
            <p:cNvPr id="8696" name="Google Shape;8696;p36"/>
            <p:cNvSpPr/>
            <p:nvPr/>
          </p:nvSpPr>
          <p:spPr>
            <a:xfrm>
              <a:off x="3445893" y="4088755"/>
              <a:ext cx="2252199" cy="58564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36"/>
            <p:cNvSpPr/>
            <p:nvPr/>
          </p:nvSpPr>
          <p:spPr>
            <a:xfrm>
              <a:off x="3445893" y="4053330"/>
              <a:ext cx="2252199" cy="58564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EDE957B-8527-83BB-0E81-592BAC54D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73704"/>
            <a:ext cx="9144000" cy="882855"/>
          </a:xfrm>
        </p:spPr>
        <p:txBody>
          <a:bodyPr/>
          <a:lstStyle/>
          <a:p>
            <a:r>
              <a:rPr lang="ru-RU" sz="4500" dirty="0"/>
              <a:t>Почему </a:t>
            </a:r>
            <a:r>
              <a:rPr lang="en-US" sz="4500" dirty="0"/>
              <a:t>“</a:t>
            </a:r>
            <a:r>
              <a:rPr lang="ru-RU" sz="4500" dirty="0"/>
              <a:t>не взлетело</a:t>
            </a:r>
            <a:r>
              <a:rPr lang="en-US" sz="4500" dirty="0"/>
              <a:t>”?</a:t>
            </a:r>
            <a:endParaRPr lang="ru-RU" sz="4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2F476B19-2C52-DA9F-D0F6-7EEC56831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6" b="90495" l="10000" r="90000">
                        <a14:foregroundMark x1="52600" y1="54485" x2="56800" y2="52610"/>
                        <a14:foregroundMark x1="36400" y1="40161" x2="34600" y2="27577"/>
                        <a14:foregroundMark x1="34600" y1="27577" x2="38600" y2="24230"/>
                        <a14:foregroundMark x1="32600" y1="38153" x2="32800" y2="34538"/>
                        <a14:foregroundMark x1="29000" y1="29050" x2="34600" y2="24498"/>
                        <a14:foregroundMark x1="43400" y1="21687" x2="40800" y2="10442"/>
                        <a14:foregroundMark x1="40800" y1="10442" x2="51200" y2="19143"/>
                        <a14:foregroundMark x1="60000" y1="87015" x2="62600" y2="85810"/>
                        <a14:foregroundMark x1="66600" y1="90495" x2="63200" y2="87149"/>
                        <a14:backgroundMark x1="51600" y1="89558" x2="52000" y2="73762"/>
                        <a14:backgroundMark x1="52000" y1="73762" x2="52000" y2="73762"/>
                        <a14:backgroundMark x1="52000" y1="73762" x2="52000" y2="73762"/>
                        <a14:backgroundMark x1="52000" y1="73762" x2="52000" y2="73762"/>
                        <a14:backgroundMark x1="52000" y1="73762" x2="51400" y2="649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5488" y="790104"/>
            <a:ext cx="3442771" cy="5143500"/>
          </a:xfrm>
          <a:prstGeom prst="rect">
            <a:avLst/>
          </a:prstGeom>
        </p:spPr>
      </p:pic>
      <p:sp>
        <p:nvSpPr>
          <p:cNvPr id="8932" name="Google Shape;8932;p38"/>
          <p:cNvSpPr txBox="1">
            <a:spLocks noGrp="1"/>
          </p:cNvSpPr>
          <p:nvPr>
            <p:ph type="title"/>
          </p:nvPr>
        </p:nvSpPr>
        <p:spPr>
          <a:xfrm>
            <a:off x="713250" y="29004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ru-RU" dirty="0"/>
              <a:t>Статистика против мифов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42" name="Google Shape;323;p32">
            <a:extLst>
              <a:ext uri="{FF2B5EF4-FFF2-40B4-BE49-F238E27FC236}">
                <a16:creationId xmlns:a16="http://schemas.microsoft.com/office/drawing/2014/main" id="{FF35DD33-C499-B393-621B-05C908A8C041}"/>
              </a:ext>
            </a:extLst>
          </p:cNvPr>
          <p:cNvSpPr txBox="1">
            <a:spLocks/>
          </p:cNvSpPr>
          <p:nvPr/>
        </p:nvSpPr>
        <p:spPr>
          <a:xfrm>
            <a:off x="-79488" y="862742"/>
            <a:ext cx="9144000" cy="458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erkshire Swash"/>
              <a:buNone/>
              <a:defRPr sz="1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ctr"/>
            <a:r>
              <a:rPr lang="ru-RU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Выход крестьян из общин (тыс. домохозяев)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4" name="Диаграмма 53">
            <a:extLst>
              <a:ext uri="{FF2B5EF4-FFF2-40B4-BE49-F238E27FC236}">
                <a16:creationId xmlns:a16="http://schemas.microsoft.com/office/drawing/2014/main" id="{E4DE31A7-8DEB-02F6-95B0-2A9AEA16CE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6374089"/>
              </p:ext>
            </p:extLst>
          </p:nvPr>
        </p:nvGraphicFramePr>
        <p:xfrm>
          <a:off x="1756932" y="1048736"/>
          <a:ext cx="5471160" cy="3046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5" name="Google Shape;323;p32">
            <a:extLst>
              <a:ext uri="{FF2B5EF4-FFF2-40B4-BE49-F238E27FC236}">
                <a16:creationId xmlns:a16="http://schemas.microsoft.com/office/drawing/2014/main" id="{65FE43CD-CDA1-1D7B-A79D-8B9A7841CFB4}"/>
              </a:ext>
            </a:extLst>
          </p:cNvPr>
          <p:cNvSpPr txBox="1">
            <a:spLocks/>
          </p:cNvSpPr>
          <p:nvPr/>
        </p:nvSpPr>
        <p:spPr>
          <a:xfrm>
            <a:off x="855735" y="3429953"/>
            <a:ext cx="6938096" cy="238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erkshire Swash"/>
              <a:buNone/>
              <a:defRPr sz="1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just"/>
            <a:r>
              <a:rPr lang="ru-RU" sz="1400" b="0" dirty="0"/>
              <a:t>Но! Всего из общины выделилась приблизительно 25-27% от общего числа крестьянских дворов.</a:t>
            </a:r>
            <a:endParaRPr lang="en-US" sz="1400" b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>
          <a:extLst>
            <a:ext uri="{FF2B5EF4-FFF2-40B4-BE49-F238E27FC236}">
              <a16:creationId xmlns:a16="http://schemas.microsoft.com/office/drawing/2014/main" id="{7B8778DD-062B-96DD-64A4-6C1314769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>
            <a:extLst>
              <a:ext uri="{FF2B5EF4-FFF2-40B4-BE49-F238E27FC236}">
                <a16:creationId xmlns:a16="http://schemas.microsoft.com/office/drawing/2014/main" id="{815DEFE7-1046-2E39-0490-1162456627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7978" y="247214"/>
            <a:ext cx="8027288" cy="5283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Последствия реформы</a:t>
            </a:r>
            <a:r>
              <a:rPr lang="en-US" dirty="0"/>
              <a:t>:</a:t>
            </a:r>
            <a:br>
              <a:rPr lang="en-US" dirty="0"/>
            </a:br>
            <a:r>
              <a:rPr lang="ru-RU" sz="2000" dirty="0"/>
              <a:t>Рост производства – увеличение экспорта зерна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9F72A8E0-07C9-93DC-6988-0014BE034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621530"/>
              </p:ext>
            </p:extLst>
          </p:nvPr>
        </p:nvGraphicFramePr>
        <p:xfrm>
          <a:off x="1381760" y="1911350"/>
          <a:ext cx="6096000" cy="1854200"/>
        </p:xfrm>
        <a:graphic>
          <a:graphicData uri="http://schemas.openxmlformats.org/drawingml/2006/table">
            <a:tbl>
              <a:tblPr firstRow="1" bandRow="1">
                <a:tableStyleId>{55BD92E4-66AC-4D25-A78B-C1377CA0F81E}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0885151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0054946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6779249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9108948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5683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1896-1900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1901-1905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1906-1910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1911-1913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2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Россия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5,21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6,81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7,54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6,76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81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США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2,88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2,45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1,77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1,70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067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Канада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0,35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0,71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1,24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2,76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719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Аргентина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0,98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1,68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2,19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2,58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059671"/>
                  </a:ext>
                </a:extLst>
              </a:tr>
            </a:tbl>
          </a:graphicData>
        </a:graphic>
      </p:graphicFrame>
      <p:sp>
        <p:nvSpPr>
          <p:cNvPr id="7" name="Google Shape;323;p32">
            <a:extLst>
              <a:ext uri="{FF2B5EF4-FFF2-40B4-BE49-F238E27FC236}">
                <a16:creationId xmlns:a16="http://schemas.microsoft.com/office/drawing/2014/main" id="{991D6CBA-99B1-1D6D-526A-82F0EE52C307}"/>
              </a:ext>
            </a:extLst>
          </p:cNvPr>
          <p:cNvSpPr txBox="1">
            <a:spLocks/>
          </p:cNvSpPr>
          <p:nvPr/>
        </p:nvSpPr>
        <p:spPr>
          <a:xfrm>
            <a:off x="537978" y="4251135"/>
            <a:ext cx="8250422" cy="64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erkshire Swash"/>
              <a:buNone/>
              <a:defRPr sz="1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just"/>
            <a:r>
              <a:rPr lang="ru-RU" sz="1200" b="0" dirty="0"/>
              <a:t>Источник</a:t>
            </a:r>
            <a:r>
              <a:rPr lang="en-US" sz="1200" b="0" dirty="0"/>
              <a:t>: </a:t>
            </a:r>
            <a:r>
              <a:rPr lang="ru-RU" sz="1200" b="0" dirty="0"/>
              <a:t>Данные по России см</a:t>
            </a:r>
            <a:r>
              <a:rPr lang="en-US" sz="1200" b="0" dirty="0"/>
              <a:t>.: </a:t>
            </a:r>
            <a:r>
              <a:rPr lang="ru-RU" sz="1200" b="0" dirty="0"/>
              <a:t>Лященко П.И. История русского народного хозяйства. По остальным странам данные см.</a:t>
            </a:r>
            <a:r>
              <a:rPr lang="en-US" sz="1200" b="0" dirty="0"/>
              <a:t>: Mitchell B.R. International Historical Statistics. London. Macmillan Reference I.TD, 1998.</a:t>
            </a:r>
          </a:p>
        </p:txBody>
      </p:sp>
      <p:sp>
        <p:nvSpPr>
          <p:cNvPr id="10" name="Google Shape;323;p32">
            <a:extLst>
              <a:ext uri="{FF2B5EF4-FFF2-40B4-BE49-F238E27FC236}">
                <a16:creationId xmlns:a16="http://schemas.microsoft.com/office/drawing/2014/main" id="{618BE28F-A759-6551-73F8-13A495660823}"/>
              </a:ext>
            </a:extLst>
          </p:cNvPr>
          <p:cNvSpPr txBox="1">
            <a:spLocks/>
          </p:cNvSpPr>
          <p:nvPr/>
        </p:nvSpPr>
        <p:spPr>
          <a:xfrm>
            <a:off x="0" y="1425765"/>
            <a:ext cx="9144000" cy="37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erkshire Swash"/>
              <a:buNone/>
              <a:defRPr sz="1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ctr"/>
            <a:r>
              <a:rPr lang="ru-RU" sz="1400" b="0" i="1" dirty="0"/>
              <a:t>Среднегодовой экспорт зерна в 1896-1913 гг., млн т.</a:t>
            </a:r>
            <a:endParaRPr lang="en-US" sz="1400" b="0" i="1" dirty="0"/>
          </a:p>
        </p:txBody>
      </p:sp>
    </p:spTree>
    <p:extLst>
      <p:ext uri="{BB962C8B-B14F-4D97-AF65-F5344CB8AC3E}">
        <p14:creationId xmlns:p14="http://schemas.microsoft.com/office/powerpoint/2010/main" val="1640508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>
          <a:extLst>
            <a:ext uri="{FF2B5EF4-FFF2-40B4-BE49-F238E27FC236}">
              <a16:creationId xmlns:a16="http://schemas.microsoft.com/office/drawing/2014/main" id="{8BBB5EE7-76A0-B173-E45F-0868BDF29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>
            <a:extLst>
              <a:ext uri="{FF2B5EF4-FFF2-40B4-BE49-F238E27FC236}">
                <a16:creationId xmlns:a16="http://schemas.microsoft.com/office/drawing/2014/main" id="{9DB0B383-D224-95F6-C286-DD3381A47E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7978" y="247214"/>
            <a:ext cx="7945622" cy="5283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Последствия реформы</a:t>
            </a:r>
            <a:r>
              <a:rPr lang="en-US" dirty="0"/>
              <a:t>:</a:t>
            </a:r>
            <a:br>
              <a:rPr lang="en-US" dirty="0"/>
            </a:br>
            <a:r>
              <a:rPr lang="ru-RU" sz="2000" dirty="0"/>
              <a:t>Социальная катастрофа</a:t>
            </a:r>
            <a:r>
              <a:rPr lang="en-US" sz="2000" dirty="0"/>
              <a:t> –</a:t>
            </a:r>
            <a:r>
              <a:rPr lang="ru-RU" sz="2000" dirty="0"/>
              <a:t> </a:t>
            </a:r>
            <a:r>
              <a:rPr lang="en-US" sz="2000" dirty="0"/>
              <a:t>“</a:t>
            </a:r>
            <a:r>
              <a:rPr lang="ru-RU" sz="2000" dirty="0"/>
              <a:t>две России</a:t>
            </a:r>
            <a:r>
              <a:rPr lang="en-US" sz="2000" dirty="0"/>
              <a:t>” 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9829D16B-FB5B-431C-81E7-AFE54EDB12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5187440"/>
              </p:ext>
            </p:extLst>
          </p:nvPr>
        </p:nvGraphicFramePr>
        <p:xfrm>
          <a:off x="491799" y="1878945"/>
          <a:ext cx="4018990" cy="2860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Google Shape;323;p32">
            <a:extLst>
              <a:ext uri="{FF2B5EF4-FFF2-40B4-BE49-F238E27FC236}">
                <a16:creationId xmlns:a16="http://schemas.microsoft.com/office/drawing/2014/main" id="{76B5DAF4-6A24-7E41-8BF4-5C62D0851AAD}"/>
              </a:ext>
            </a:extLst>
          </p:cNvPr>
          <p:cNvSpPr txBox="1">
            <a:spLocks/>
          </p:cNvSpPr>
          <p:nvPr/>
        </p:nvSpPr>
        <p:spPr>
          <a:xfrm>
            <a:off x="604435" y="1410345"/>
            <a:ext cx="3906354" cy="389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erkshire Swash"/>
              <a:buNone/>
              <a:defRPr sz="1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ctr"/>
            <a:r>
              <a:rPr lang="ru-RU" sz="1400" b="0" dirty="0"/>
              <a:t>Принадлежность крестьян в ходе реформы</a:t>
            </a:r>
            <a:endParaRPr lang="en-US" sz="1400" b="0" dirty="0"/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36E558B2-2F0D-124E-59D1-C933EF5D21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293810"/>
              </p:ext>
            </p:extLst>
          </p:nvPr>
        </p:nvGraphicFramePr>
        <p:xfrm>
          <a:off x="4478619" y="1700508"/>
          <a:ext cx="4389622" cy="3118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Google Shape;323;p32">
            <a:extLst>
              <a:ext uri="{FF2B5EF4-FFF2-40B4-BE49-F238E27FC236}">
                <a16:creationId xmlns:a16="http://schemas.microsoft.com/office/drawing/2014/main" id="{38D493B3-1A8F-2547-14A1-8624F507CF6A}"/>
              </a:ext>
            </a:extLst>
          </p:cNvPr>
          <p:cNvSpPr txBox="1">
            <a:spLocks/>
          </p:cNvSpPr>
          <p:nvPr/>
        </p:nvSpPr>
        <p:spPr>
          <a:xfrm>
            <a:off x="4720253" y="1410344"/>
            <a:ext cx="3906354" cy="389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erkshire Swash"/>
              <a:buNone/>
              <a:defRPr sz="1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ctr"/>
            <a:r>
              <a:rPr lang="ru-RU" sz="1400" b="0" dirty="0"/>
              <a:t>Крестьяне </a:t>
            </a:r>
            <a:r>
              <a:rPr lang="en-US" sz="1400" b="0" dirty="0"/>
              <a:t>“</a:t>
            </a:r>
            <a:r>
              <a:rPr lang="ru-RU" sz="1400" b="0" dirty="0"/>
              <a:t>хуторяне</a:t>
            </a:r>
            <a:r>
              <a:rPr lang="en-US" sz="1400" b="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6857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>
          <a:extLst>
            <a:ext uri="{FF2B5EF4-FFF2-40B4-BE49-F238E27FC236}">
              <a16:creationId xmlns:a16="http://schemas.microsoft.com/office/drawing/2014/main" id="{3245AEFF-E08E-B043-2656-CA0647E24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>
            <a:extLst>
              <a:ext uri="{FF2B5EF4-FFF2-40B4-BE49-F238E27FC236}">
                <a16:creationId xmlns:a16="http://schemas.microsoft.com/office/drawing/2014/main" id="{E47C70B7-BC8A-2535-93EF-B0B3993AFC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7214"/>
            <a:ext cx="9144000" cy="5283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Урок истории - заключение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12" name="Google Shape;323;p32">
            <a:extLst>
              <a:ext uri="{FF2B5EF4-FFF2-40B4-BE49-F238E27FC236}">
                <a16:creationId xmlns:a16="http://schemas.microsoft.com/office/drawing/2014/main" id="{DAB6CFD9-5610-B2BF-4A28-2352737298E7}"/>
              </a:ext>
            </a:extLst>
          </p:cNvPr>
          <p:cNvSpPr txBox="1">
            <a:spLocks/>
          </p:cNvSpPr>
          <p:nvPr/>
        </p:nvSpPr>
        <p:spPr>
          <a:xfrm>
            <a:off x="0" y="4394176"/>
            <a:ext cx="9144000" cy="64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erkshire Swash"/>
              <a:buNone/>
              <a:defRPr sz="1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ctr"/>
            <a:r>
              <a:rPr lang="ru-RU" sz="1400" dirty="0"/>
              <a:t>«Им нужны великие потрясения, нам нужна Великая Россия» - П.А. Столыпин</a:t>
            </a:r>
          </a:p>
          <a:p>
            <a:pPr marL="0" indent="0" algn="just"/>
            <a:endParaRPr lang="en-US" sz="1200" b="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6EA0DA3-2503-254D-C2B9-7E4E8DFE8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36" y="1048660"/>
            <a:ext cx="6069928" cy="3176596"/>
          </a:xfrm>
          <a:prstGeom prst="rect">
            <a:avLst/>
          </a:prstGeom>
          <a:effectLst>
            <a:softEdge rad="165100"/>
          </a:effectLst>
        </p:spPr>
      </p:pic>
    </p:spTree>
    <p:extLst>
      <p:ext uri="{BB962C8B-B14F-4D97-AF65-F5344CB8AC3E}">
        <p14:creationId xmlns:p14="http://schemas.microsoft.com/office/powerpoint/2010/main" val="1415981371"/>
      </p:ext>
    </p:extLst>
  </p:cSld>
  <p:clrMapOvr>
    <a:masterClrMapping/>
  </p:clrMapOvr>
</p:sld>
</file>

<file path=ppt/theme/theme1.xml><?xml version="1.0" encoding="utf-8"?>
<a:theme xmlns:a="http://schemas.openxmlformats.org/drawingml/2006/main" name="Writing History Thesis by Slidesgo">
  <a:themeElements>
    <a:clrScheme name="Simple Light">
      <a:dk1>
        <a:srgbClr val="3F3742"/>
      </a:dk1>
      <a:lt1>
        <a:srgbClr val="FFFFFF"/>
      </a:lt1>
      <a:dk2>
        <a:srgbClr val="007D85"/>
      </a:dk2>
      <a:lt2>
        <a:srgbClr val="3F3742"/>
      </a:lt2>
      <a:accent1>
        <a:srgbClr val="FFF6E0"/>
      </a:accent1>
      <a:accent2>
        <a:srgbClr val="EC8686"/>
      </a:accent2>
      <a:accent3>
        <a:srgbClr val="007D85"/>
      </a:accent3>
      <a:accent4>
        <a:srgbClr val="37313A"/>
      </a:accent4>
      <a:accent5>
        <a:srgbClr val="FFF6E0"/>
      </a:accent5>
      <a:accent6>
        <a:srgbClr val="FFFFFF"/>
      </a:accent6>
      <a:hlink>
        <a:srgbClr val="3731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326</Words>
  <Application>Microsoft Office PowerPoint</Application>
  <PresentationFormat>Экран (16:9)</PresentationFormat>
  <Paragraphs>65</Paragraphs>
  <Slides>11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Merriweather</vt:lpstr>
      <vt:lpstr>Arial</vt:lpstr>
      <vt:lpstr>Livvic</vt:lpstr>
      <vt:lpstr>Georgia</vt:lpstr>
      <vt:lpstr>Wingdings</vt:lpstr>
      <vt:lpstr>Berkshire Swash</vt:lpstr>
      <vt:lpstr>Writing History Thesis by Slidesgo</vt:lpstr>
      <vt:lpstr>Столыпинская аграрная реформа</vt:lpstr>
      <vt:lpstr>Причины: “Земельный голод” Или почему чересполосица - главная антиреклама общины </vt:lpstr>
      <vt:lpstr>Причины: Политический расчёт</vt:lpstr>
      <vt:lpstr>Техническое решение или суть реформы</vt:lpstr>
      <vt:lpstr>Почему “не взлетело”?</vt:lpstr>
      <vt:lpstr>“Статистика против мифов”</vt:lpstr>
      <vt:lpstr>Последствия реформы: Рост производства – увеличение экспорта зерна  </vt:lpstr>
      <vt:lpstr>Последствия реформы: Социальная катастрофа – “две России”   </vt:lpstr>
      <vt:lpstr>Урок истории - заключение  </vt:lpstr>
      <vt:lpstr>Список использованной литературы (Реально интересная и не нудная литература!) 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Blue Square</cp:lastModifiedBy>
  <cp:revision>1</cp:revision>
  <dcterms:modified xsi:type="dcterms:W3CDTF">2026-02-19T05:03:51Z</dcterms:modified>
</cp:coreProperties>
</file>